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78" r:id="rId1"/>
  </p:sldMasterIdLst>
  <p:notesMasterIdLst>
    <p:notesMasterId r:id="rId28"/>
  </p:notesMasterIdLst>
  <p:sldIdLst>
    <p:sldId id="256" r:id="rId2"/>
    <p:sldId id="258" r:id="rId3"/>
    <p:sldId id="292" r:id="rId4"/>
    <p:sldId id="275" r:id="rId5"/>
    <p:sldId id="266" r:id="rId6"/>
    <p:sldId id="286" r:id="rId7"/>
    <p:sldId id="285" r:id="rId8"/>
    <p:sldId id="276" r:id="rId9"/>
    <p:sldId id="278" r:id="rId10"/>
    <p:sldId id="280" r:id="rId11"/>
    <p:sldId id="282" r:id="rId12"/>
    <p:sldId id="279" r:id="rId13"/>
    <p:sldId id="277" r:id="rId14"/>
    <p:sldId id="267" r:id="rId15"/>
    <p:sldId id="271" r:id="rId16"/>
    <p:sldId id="289" r:id="rId17"/>
    <p:sldId id="288" r:id="rId18"/>
    <p:sldId id="284" r:id="rId19"/>
    <p:sldId id="290" r:id="rId20"/>
    <p:sldId id="272" r:id="rId21"/>
    <p:sldId id="273" r:id="rId22"/>
    <p:sldId id="281" r:id="rId23"/>
    <p:sldId id="274" r:id="rId24"/>
    <p:sldId id="260" r:id="rId25"/>
    <p:sldId id="265" r:id="rId26"/>
    <p:sldId id="257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394" autoAdjust="0"/>
  </p:normalViewPr>
  <p:slideViewPr>
    <p:cSldViewPr>
      <p:cViewPr varScale="1">
        <p:scale>
          <a:sx n="71" d="100"/>
          <a:sy n="71" d="100"/>
        </p:scale>
        <p:origin x="181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4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8DB2B3B-AF8B-4CAD-9A64-F73B073124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54F04-592B-432A-9B99-9A1B7A03BA8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65926ED-2C9E-4BAA-9F3C-CD00075B3514}" type="datetimeFigureOut">
              <a:rPr lang="en-US"/>
              <a:pPr>
                <a:defRPr/>
              </a:pPr>
              <a:t>11/24/2024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9FB8741-5F41-462B-A7D5-FBBA2F8547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EE1A5E6-4A92-46E2-811C-DC0514DD86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CDEE7F-BDC6-40EF-A189-BFC64781FD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2556CE-E64C-4FC8-84A1-FAB0B5263C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F9BA043-1870-4979-AB1E-F2FD45AB3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9BA043-1870-4979-AB1E-F2FD45AB3BE2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7101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A92CB-6EBD-44CF-8BE1-1624DCFA8BB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308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7544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1922D-9D18-45CA-9CA5-2B63D0B28D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8513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73A20C-FEFD-4B85-9A9E-386D35C153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6733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319BAA-B52D-4ED6-A50D-6DE2B45D77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667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C5B6B5-719C-494E-9B93-BA7540124CC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987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94B368-CF51-4CB8-85DD-35EEB651F9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835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908C56-22B3-46D0-9F14-E59BDF803A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480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pPr>
              <a:defRPr/>
            </a:pPr>
            <a:fld id="{05E58F87-E36B-4609-937F-FED3274F7C7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2173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419D0-0EEC-4F0C-ADB7-0E58EA94DB9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288182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419D0-0EEC-4F0C-ADB7-0E58EA94DB9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977887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419D0-0EEC-4F0C-ADB7-0E58EA94DB9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102340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419D0-0EEC-4F0C-ADB7-0E58EA94DB9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0193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419D0-0EEC-4F0C-ADB7-0E58EA94DB9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083290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419D0-0EEC-4F0C-ADB7-0E58EA94DB9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535475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BA7174-C6CE-40E6-8AE6-5F6C686CA6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63699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7129DF-AB3E-4720-9349-6A541CF996C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6425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rgbClr val="00B0F0"/>
          </a:fgClr>
          <a:bgClr>
            <a:srgbClr val="92D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79419D0-0EEC-4F0C-ADB7-0E58EA94DB9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30205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579" r:id="rId1"/>
    <p:sldLayoutId id="2147484580" r:id="rId2"/>
    <p:sldLayoutId id="2147484581" r:id="rId3"/>
    <p:sldLayoutId id="2147484582" r:id="rId4"/>
    <p:sldLayoutId id="2147484583" r:id="rId5"/>
    <p:sldLayoutId id="2147484584" r:id="rId6"/>
    <p:sldLayoutId id="2147484585" r:id="rId7"/>
    <p:sldLayoutId id="2147484586" r:id="rId8"/>
    <p:sldLayoutId id="2147484587" r:id="rId9"/>
    <p:sldLayoutId id="2147484588" r:id="rId10"/>
    <p:sldLayoutId id="2147484589" r:id="rId11"/>
    <p:sldLayoutId id="2147484590" r:id="rId12"/>
    <p:sldLayoutId id="2147484591" r:id="rId13"/>
    <p:sldLayoutId id="2147484592" r:id="rId14"/>
    <p:sldLayoutId id="2147484593" r:id="rId15"/>
    <p:sldLayoutId id="2147484594" r:id="rId16"/>
    <p:sldLayoutId id="214748459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7" Type="http://schemas.microsoft.com/office/2007/relationships/hdphoto" Target="../media/hdphoto18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microsoft.com/office/2007/relationships/hdphoto" Target="../media/hdphoto17.wdp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0.wdp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7" Type="http://schemas.microsoft.com/office/2007/relationships/hdphoto" Target="../media/hdphoto23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microsoft.com/office/2007/relationships/hdphoto" Target="../media/hdphoto22.wdp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5">
            <a:extLst>
              <a:ext uri="{FF2B5EF4-FFF2-40B4-BE49-F238E27FC236}">
                <a16:creationId xmlns:a16="http://schemas.microsoft.com/office/drawing/2014/main" id="{BC923321-0005-45F1-B359-3123ED0C5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6190843"/>
            <a:ext cx="3429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/>
              <a:t>An ISO 9001: 2015 Company</a:t>
            </a:r>
          </a:p>
        </p:txBody>
      </p:sp>
      <p:sp>
        <p:nvSpPr>
          <p:cNvPr id="14341" name="Title 4">
            <a:extLst>
              <a:ext uri="{FF2B5EF4-FFF2-40B4-BE49-F238E27FC236}">
                <a16:creationId xmlns:a16="http://schemas.microsoft.com/office/drawing/2014/main" id="{15AE9372-7BEE-4A6B-A144-FC6AF60EFE1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35149" y="310591"/>
            <a:ext cx="7975451" cy="756209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 </a:t>
            </a:r>
            <a:r>
              <a:rPr lang="en-US" altLang="en-US" sz="4400" dirty="0">
                <a:solidFill>
                  <a:srgbClr val="00B0F0"/>
                </a:solidFill>
              </a:rPr>
              <a:t>KARTIK </a:t>
            </a:r>
            <a:r>
              <a:rPr lang="en-US" altLang="en-US" sz="4400" dirty="0" err="1">
                <a:solidFill>
                  <a:srgbClr val="00B0F0"/>
                </a:solidFill>
              </a:rPr>
              <a:t>TOols</a:t>
            </a:r>
            <a:r>
              <a:rPr lang="en-US" altLang="en-US" sz="4400" dirty="0">
                <a:solidFill>
                  <a:srgbClr val="00B0F0"/>
                </a:solidFill>
              </a:rPr>
              <a:t> and </a:t>
            </a:r>
            <a:r>
              <a:rPr lang="en-US" altLang="en-US" sz="4400" dirty="0" err="1">
                <a:solidFill>
                  <a:srgbClr val="00B0F0"/>
                </a:solidFill>
              </a:rPr>
              <a:t>Moulds</a:t>
            </a:r>
            <a:endParaRPr lang="en-US" altLang="en-US" sz="4400" dirty="0">
              <a:solidFill>
                <a:srgbClr val="00B0F0"/>
              </a:solidFill>
            </a:endParaRPr>
          </a:p>
        </p:txBody>
      </p:sp>
      <p:sp>
        <p:nvSpPr>
          <p:cNvPr id="14342" name="Rectangle 3">
            <a:extLst>
              <a:ext uri="{FF2B5EF4-FFF2-40B4-BE49-F238E27FC236}">
                <a16:creationId xmlns:a16="http://schemas.microsoft.com/office/drawing/2014/main" id="{B0153E6D-CAD0-4CFF-81EC-728DFC46D9C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719918" y="1024292"/>
            <a:ext cx="4114800" cy="4572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400" i="1" dirty="0">
                <a:solidFill>
                  <a:srgbClr val="FFFF00"/>
                </a:solidFill>
              </a:rPr>
              <a:t>(we talk about-----</a:t>
            </a:r>
            <a:r>
              <a:rPr lang="en-US" altLang="en-US" sz="2400" i="1" dirty="0" err="1">
                <a:solidFill>
                  <a:srgbClr val="FFFF00"/>
                </a:solidFill>
              </a:rPr>
              <a:t>Toolings</a:t>
            </a:r>
            <a:r>
              <a:rPr lang="en-US" altLang="en-US" sz="2400" i="1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14343" name="Slide Number Placeholder 1">
            <a:extLst>
              <a:ext uri="{FF2B5EF4-FFF2-40B4-BE49-F238E27FC236}">
                <a16:creationId xmlns:a16="http://schemas.microsoft.com/office/drawing/2014/main" id="{075C97F1-606B-48E6-9D6B-B24B45BD37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1E42327-AFDD-4F36-9F17-1A4A33C86E5F}" type="slidenum">
              <a:rPr lang="en-US" altLang="en-US" smtClean="0"/>
              <a:pPr/>
              <a:t>1</a:t>
            </a:fld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6C3C22-25C3-E8FA-6E31-147935BC1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41" y="1466252"/>
            <a:ext cx="8682318" cy="46946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BCE5C4E-E33C-4B35-8083-BDECABE973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837" y="87044"/>
            <a:ext cx="6777038" cy="7676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2060"/>
                </a:solidFill>
              </a:rPr>
              <a:t>				Infrastructure</a:t>
            </a:r>
          </a:p>
        </p:txBody>
      </p:sp>
      <p:sp>
        <p:nvSpPr>
          <p:cNvPr id="15364" name="Slide Number Placeholder 1">
            <a:extLst>
              <a:ext uri="{FF2B5EF4-FFF2-40B4-BE49-F238E27FC236}">
                <a16:creationId xmlns:a16="http://schemas.microsoft.com/office/drawing/2014/main" id="{28317F6F-DF74-4E19-A685-03F906F71D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ACB2B8-9BB0-40B7-AA57-3080A7939AE7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7D683061-13FA-443A-899A-E9C1471D7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914400"/>
            <a:ext cx="74676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00B0F0"/>
                </a:solidFill>
              </a:rPr>
              <a:t> 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002060"/>
                </a:solidFill>
              </a:rPr>
              <a:t>Plant 1: 9000 square feet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002060"/>
                </a:solidFill>
              </a:rPr>
              <a:t>174D, Anand Ind Estate, Mohan Nagar, Ghaziabad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="1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002060"/>
                </a:solidFill>
              </a:rPr>
              <a:t>Plant 2: 15000 </a:t>
            </a:r>
            <a:r>
              <a:rPr lang="en-US" altLang="en-US" sz="1800" b="1" dirty="0" err="1">
                <a:solidFill>
                  <a:srgbClr val="002060"/>
                </a:solidFill>
              </a:rPr>
              <a:t>Sqaue</a:t>
            </a:r>
            <a:r>
              <a:rPr lang="en-US" altLang="en-US" sz="1800" b="1" dirty="0">
                <a:solidFill>
                  <a:srgbClr val="002060"/>
                </a:solidFill>
              </a:rPr>
              <a:t> feet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002060"/>
                </a:solidFill>
              </a:rPr>
              <a:t>Plot no 4, B Block, Gali No 1, DUHAI Ind Area, Ghaziabad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="1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rgbClr val="002060"/>
                </a:solidFill>
              </a:rPr>
              <a:t>				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2060"/>
                </a:solidFill>
              </a:rPr>
              <a:t>                </a:t>
            </a:r>
            <a:r>
              <a:rPr lang="en-US" altLang="en-US" b="1" dirty="0">
                <a:solidFill>
                  <a:srgbClr val="002060"/>
                </a:solidFill>
                <a:latin typeface="+mj-lt"/>
              </a:rPr>
              <a:t>Group Companies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b="1" dirty="0">
              <a:solidFill>
                <a:srgbClr val="002060"/>
              </a:solidFill>
            </a:endParaRPr>
          </a:p>
          <a:p>
            <a:pPr marL="514350" indent="-514350" eaLnBrk="1" hangingPunct="1">
              <a:spcBef>
                <a:spcPct val="0"/>
              </a:spcBef>
              <a:buClrTx/>
              <a:buSzTx/>
              <a:buFontTx/>
              <a:buAutoNum type="arabicParenR"/>
            </a:pPr>
            <a:r>
              <a:rPr lang="en-US" altLang="en-US" sz="1600" b="1" dirty="0">
                <a:solidFill>
                  <a:srgbClr val="002060"/>
                </a:solidFill>
              </a:rPr>
              <a:t>KANAGATA Technologies Pvt Ltd</a:t>
            </a:r>
          </a:p>
          <a:p>
            <a:pPr marL="514350" indent="-514350" eaLnBrk="1" hangingPunct="1">
              <a:spcBef>
                <a:spcPct val="0"/>
              </a:spcBef>
              <a:buClrTx/>
              <a:buSzTx/>
              <a:buFontTx/>
              <a:buAutoNum type="arabicParenR"/>
            </a:pPr>
            <a:endParaRPr lang="en-US" altLang="en-US" sz="1600" b="1" dirty="0">
              <a:solidFill>
                <a:srgbClr val="002060"/>
              </a:solidFill>
            </a:endParaRPr>
          </a:p>
          <a:p>
            <a:pPr marL="514350" indent="-514350" eaLnBrk="1" hangingPunct="1">
              <a:spcBef>
                <a:spcPct val="0"/>
              </a:spcBef>
              <a:buClrTx/>
              <a:buSzTx/>
              <a:buFontTx/>
              <a:buAutoNum type="arabicParenR"/>
            </a:pPr>
            <a:r>
              <a:rPr lang="en-US" altLang="en-US" sz="1600" b="1" dirty="0">
                <a:solidFill>
                  <a:srgbClr val="002060"/>
                </a:solidFill>
              </a:rPr>
              <a:t>SAP Laser and Automation Pvt Ltd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2060"/>
                </a:solidFill>
              </a:rPr>
              <a:t>	 			</a:t>
            </a:r>
            <a:endParaRPr lang="en-US" altLang="en-US" sz="1800" dirty="0">
              <a:solidFill>
                <a:srgbClr val="00B0F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45ECF-776C-C475-D7FC-A245C03DF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B492A24-CB6E-DBE2-6FDE-6B0C4997BF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530556"/>
            <a:ext cx="6777038" cy="841044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rgbClr val="002060"/>
                </a:solidFill>
              </a:rPr>
              <a:t>				</a:t>
            </a:r>
            <a:r>
              <a:rPr lang="en-US" altLang="en-US" sz="2800" b="1" dirty="0" err="1">
                <a:solidFill>
                  <a:srgbClr val="002060"/>
                </a:solidFill>
              </a:rPr>
              <a:t>Equipments</a:t>
            </a:r>
            <a:br>
              <a:rPr lang="en-US" altLang="en-US" sz="2800" dirty="0">
                <a:solidFill>
                  <a:srgbClr val="002060"/>
                </a:solidFill>
              </a:rPr>
            </a:br>
            <a:endParaRPr lang="en-US" altLang="en-US" dirty="0">
              <a:solidFill>
                <a:srgbClr val="002060"/>
              </a:solidFill>
            </a:endParaRPr>
          </a:p>
        </p:txBody>
      </p:sp>
      <p:sp>
        <p:nvSpPr>
          <p:cNvPr id="15364" name="Slide Number Placeholder 1">
            <a:extLst>
              <a:ext uri="{FF2B5EF4-FFF2-40B4-BE49-F238E27FC236}">
                <a16:creationId xmlns:a16="http://schemas.microsoft.com/office/drawing/2014/main" id="{1EC1E063-3643-CA9F-4785-7371F6906B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ACB2B8-9BB0-40B7-AA57-3080A7939AE7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8ADEB14B-BD32-B51B-B590-5D11A7C6D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90600"/>
            <a:ext cx="8077200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00B0F0"/>
                </a:solidFill>
              </a:rPr>
              <a:t> 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="1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r>
              <a:rPr lang="en-US" altLang="en-US" sz="2000" dirty="0">
                <a:solidFill>
                  <a:srgbClr val="002060"/>
                </a:solidFill>
              </a:rPr>
              <a:t>CNC </a:t>
            </a:r>
            <a:r>
              <a:rPr lang="en-US" altLang="en-US" sz="2000" dirty="0" err="1">
                <a:solidFill>
                  <a:srgbClr val="002060"/>
                </a:solidFill>
              </a:rPr>
              <a:t>Wirecut</a:t>
            </a:r>
            <a:r>
              <a:rPr lang="en-US" altLang="en-US" sz="2000" dirty="0">
                <a:solidFill>
                  <a:srgbClr val="002060"/>
                </a:solidFill>
              </a:rPr>
              <a:t> EDM </a:t>
            </a:r>
            <a:r>
              <a:rPr lang="en-US" altLang="en-US" sz="2000" b="1" dirty="0">
                <a:solidFill>
                  <a:srgbClr val="002060"/>
                </a:solidFill>
              </a:rPr>
              <a:t>Mitsubishi MV1200S </a:t>
            </a:r>
            <a:r>
              <a:rPr lang="en-US" altLang="en-US" sz="2000" dirty="0">
                <a:solidFill>
                  <a:srgbClr val="002060"/>
                </a:solidFill>
              </a:rPr>
              <a:t>(400*300*220)   - 01 No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>
                <a:solidFill>
                  <a:srgbClr val="002060"/>
                </a:solidFill>
              </a:rPr>
              <a:t> CNC </a:t>
            </a:r>
            <a:r>
              <a:rPr lang="en-US" altLang="en-US" sz="2000" dirty="0" err="1">
                <a:solidFill>
                  <a:srgbClr val="002060"/>
                </a:solidFill>
              </a:rPr>
              <a:t>Wirecut</a:t>
            </a:r>
            <a:r>
              <a:rPr lang="en-US" altLang="en-US" sz="2000" dirty="0">
                <a:solidFill>
                  <a:srgbClr val="002060"/>
                </a:solidFill>
              </a:rPr>
              <a:t> EDM Electronica </a:t>
            </a:r>
            <a:r>
              <a:rPr lang="en-US" altLang="en-US" sz="2000" dirty="0" err="1">
                <a:solidFill>
                  <a:srgbClr val="002060"/>
                </a:solidFill>
              </a:rPr>
              <a:t>Sprintcut</a:t>
            </a:r>
            <a:r>
              <a:rPr lang="en-US" altLang="en-US" sz="2000" dirty="0">
                <a:solidFill>
                  <a:srgbClr val="002060"/>
                </a:solidFill>
              </a:rPr>
              <a:t>  (400*300*200)    -  01 No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>
                <a:solidFill>
                  <a:srgbClr val="002060"/>
                </a:solidFill>
              </a:rPr>
              <a:t> VMC COSMOS VCM1060 (1050*650*600)				    -  02 No.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>
                <a:solidFill>
                  <a:srgbClr val="002060"/>
                </a:solidFill>
              </a:rPr>
              <a:t> VMC Cosmos VCM640 (650*450*500)					    -  01 No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>
                <a:solidFill>
                  <a:srgbClr val="002060"/>
                </a:solidFill>
              </a:rPr>
              <a:t> CNC Laser cutting 3000*1500 mm- 2 KW				    -   01 no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>
                <a:solidFill>
                  <a:srgbClr val="002060"/>
                </a:solidFill>
              </a:rPr>
              <a:t> CNC bending 3200mm, 125 Tons						    -  01 no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>
                <a:solidFill>
                  <a:srgbClr val="002060"/>
                </a:solidFill>
              </a:rPr>
              <a:t> ZNC EDM </a:t>
            </a:r>
            <a:r>
              <a:rPr lang="en-US" altLang="en-US" sz="2000" dirty="0" err="1">
                <a:solidFill>
                  <a:srgbClr val="002060"/>
                </a:solidFill>
              </a:rPr>
              <a:t>Joemars</a:t>
            </a:r>
            <a:r>
              <a:rPr lang="en-US" altLang="en-US" sz="2000" dirty="0">
                <a:solidFill>
                  <a:srgbClr val="002060"/>
                </a:solidFill>
              </a:rPr>
              <a:t>				 			  	          -  01 No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>
                <a:solidFill>
                  <a:srgbClr val="002060"/>
                </a:solidFill>
              </a:rPr>
              <a:t> CNC Lathe Dia 250*500 mm							   -  01 No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>
                <a:solidFill>
                  <a:srgbClr val="002060"/>
                </a:solidFill>
              </a:rPr>
              <a:t> Milling Machines                                            	 		   -  04 No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>
                <a:solidFill>
                  <a:srgbClr val="002060"/>
                </a:solidFill>
              </a:rPr>
              <a:t> Surface Grinder                                           			 	   -  05 Nos.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>
                <a:solidFill>
                  <a:srgbClr val="002060"/>
                </a:solidFill>
              </a:rPr>
              <a:t> Lathe machine                                              			   -  01 No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>
                <a:solidFill>
                  <a:srgbClr val="002060"/>
                </a:solidFill>
              </a:rPr>
              <a:t> Drilling machine                                           	 			   -  02 No.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1800" dirty="0">
              <a:solidFill>
                <a:srgbClr val="00B0F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642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E8D8C-81C1-4594-B517-DB63BAFB2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452718"/>
            <a:ext cx="5728244" cy="653450"/>
          </a:xfrm>
        </p:spPr>
        <p:txBody>
          <a:bodyPr/>
          <a:lstStyle/>
          <a:p>
            <a:r>
              <a:rPr lang="en-US" dirty="0"/>
              <a:t>ORGANISATION STRUCTURE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A767D-E272-4F17-958B-E0DE04A5A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BDF8F14-7566-41E5-9337-31B4A62AFFAF}"/>
              </a:ext>
            </a:extLst>
          </p:cNvPr>
          <p:cNvSpPr/>
          <p:nvPr/>
        </p:nvSpPr>
        <p:spPr>
          <a:xfrm>
            <a:off x="3468427" y="1323839"/>
            <a:ext cx="1943100" cy="562430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LALIT KUMAR</a:t>
            </a:r>
            <a:endParaRPr lang="en-IN" sz="1400" dirty="0">
              <a:solidFill>
                <a:srgbClr val="000099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3A9C909-385C-48A9-8ADA-9B2EF8B2F76B}"/>
              </a:ext>
            </a:extLst>
          </p:cNvPr>
          <p:cNvSpPr/>
          <p:nvPr/>
        </p:nvSpPr>
        <p:spPr>
          <a:xfrm>
            <a:off x="611145" y="2377435"/>
            <a:ext cx="1447800" cy="627875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PURCHASE/ ADMIN- 4 NOS</a:t>
            </a:r>
            <a:endParaRPr lang="en-IN" sz="1400" dirty="0">
              <a:solidFill>
                <a:srgbClr val="000099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D6860AD-2CDF-4661-AB2F-44C008A1F018}"/>
              </a:ext>
            </a:extLst>
          </p:cNvPr>
          <p:cNvSpPr/>
          <p:nvPr/>
        </p:nvSpPr>
        <p:spPr>
          <a:xfrm>
            <a:off x="2286000" y="2361367"/>
            <a:ext cx="1828800" cy="643944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TOOL/ </a:t>
            </a:r>
            <a:r>
              <a:rPr lang="en-US" sz="1400">
                <a:solidFill>
                  <a:srgbClr val="000099"/>
                </a:solidFill>
              </a:rPr>
              <a:t>SPM DESIGN-05 </a:t>
            </a:r>
            <a:r>
              <a:rPr lang="en-US" sz="1400" dirty="0">
                <a:solidFill>
                  <a:srgbClr val="000099"/>
                </a:solidFill>
              </a:rPr>
              <a:t>NOS</a:t>
            </a:r>
            <a:endParaRPr lang="en-IN" sz="1400" dirty="0">
              <a:solidFill>
                <a:srgbClr val="000099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D284F06-7274-42B1-B579-7D5FFF7536DE}"/>
              </a:ext>
            </a:extLst>
          </p:cNvPr>
          <p:cNvSpPr/>
          <p:nvPr/>
        </p:nvSpPr>
        <p:spPr>
          <a:xfrm>
            <a:off x="4273378" y="2361366"/>
            <a:ext cx="1784522" cy="643943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MOULD DESIGN -02 NOS</a:t>
            </a:r>
            <a:endParaRPr lang="en-IN" sz="1400" dirty="0">
              <a:solidFill>
                <a:srgbClr val="000099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BEB2AFD-72C4-42D4-9EB7-8EE59C9F4E72}"/>
              </a:ext>
            </a:extLst>
          </p:cNvPr>
          <p:cNvSpPr/>
          <p:nvPr/>
        </p:nvSpPr>
        <p:spPr>
          <a:xfrm>
            <a:off x="6216477" y="2350663"/>
            <a:ext cx="2316377" cy="654646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TOOL ROOM SUPERVISOR -02 NOS</a:t>
            </a:r>
            <a:endParaRPr lang="en-IN" sz="1400" dirty="0">
              <a:solidFill>
                <a:srgbClr val="000099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6275DB9-6518-487A-81C5-D44CF66DDBFD}"/>
              </a:ext>
            </a:extLst>
          </p:cNvPr>
          <p:cNvSpPr/>
          <p:nvPr/>
        </p:nvSpPr>
        <p:spPr>
          <a:xfrm>
            <a:off x="6825048" y="3547889"/>
            <a:ext cx="1828800" cy="956125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rgbClr val="000099"/>
                </a:solidFill>
              </a:rPr>
              <a:t>Grinding operators-06 </a:t>
            </a:r>
            <a:r>
              <a:rPr lang="en-US" dirty="0">
                <a:solidFill>
                  <a:srgbClr val="000099"/>
                </a:solidFill>
              </a:rPr>
              <a:t>NOS</a:t>
            </a:r>
            <a:endParaRPr lang="en-IN" dirty="0">
              <a:solidFill>
                <a:srgbClr val="000099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C8663EA-62EA-402A-8053-AA4FA2E75341}"/>
              </a:ext>
            </a:extLst>
          </p:cNvPr>
          <p:cNvSpPr/>
          <p:nvPr/>
        </p:nvSpPr>
        <p:spPr>
          <a:xfrm>
            <a:off x="4806778" y="3547889"/>
            <a:ext cx="1828800" cy="956125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MILLING </a:t>
            </a:r>
            <a:r>
              <a:rPr lang="en-US" sz="1400">
                <a:solidFill>
                  <a:srgbClr val="000099"/>
                </a:solidFill>
              </a:rPr>
              <a:t>OPERATORS- 04 </a:t>
            </a:r>
            <a:r>
              <a:rPr lang="en-US" sz="1400" dirty="0">
                <a:solidFill>
                  <a:srgbClr val="000099"/>
                </a:solidFill>
              </a:rPr>
              <a:t>NOS</a:t>
            </a:r>
            <a:endParaRPr lang="en-IN" sz="1400" dirty="0">
              <a:solidFill>
                <a:srgbClr val="000099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36124ED-B394-45F4-96DF-A33B576C3467}"/>
              </a:ext>
            </a:extLst>
          </p:cNvPr>
          <p:cNvSpPr/>
          <p:nvPr/>
        </p:nvSpPr>
        <p:spPr>
          <a:xfrm>
            <a:off x="2819400" y="3547890"/>
            <a:ext cx="1828800" cy="956125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WIRE CUT PROGRAMMER AND OPERATORS-03 NOS</a:t>
            </a:r>
            <a:endParaRPr lang="en-IN" sz="1400" dirty="0">
              <a:solidFill>
                <a:srgbClr val="000099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B17502C-366A-465E-B900-CA2881104D86}"/>
              </a:ext>
            </a:extLst>
          </p:cNvPr>
          <p:cNvSpPr/>
          <p:nvPr/>
        </p:nvSpPr>
        <p:spPr>
          <a:xfrm>
            <a:off x="381000" y="3518675"/>
            <a:ext cx="2222157" cy="985340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VMC PROGRAMMER AND OPERATORS-05 NOS</a:t>
            </a:r>
            <a:endParaRPr lang="en-IN" sz="1400" dirty="0">
              <a:solidFill>
                <a:srgbClr val="000099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07FFC0F-0C8E-4055-856C-979A08A920CA}"/>
              </a:ext>
            </a:extLst>
          </p:cNvPr>
          <p:cNvSpPr/>
          <p:nvPr/>
        </p:nvSpPr>
        <p:spPr>
          <a:xfrm>
            <a:off x="662113" y="5187856"/>
            <a:ext cx="1447800" cy="627875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TURNER - 2 NOS</a:t>
            </a:r>
            <a:endParaRPr lang="en-IN" dirty="0">
              <a:solidFill>
                <a:srgbClr val="000099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D47E66A-2DF9-4D85-818A-057BF9687641}"/>
              </a:ext>
            </a:extLst>
          </p:cNvPr>
          <p:cNvSpPr/>
          <p:nvPr/>
        </p:nvSpPr>
        <p:spPr>
          <a:xfrm>
            <a:off x="2249958" y="5178295"/>
            <a:ext cx="1447800" cy="627875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MOULD FITTERS- 3 NOS</a:t>
            </a:r>
            <a:endParaRPr lang="en-IN" sz="1400" dirty="0">
              <a:solidFill>
                <a:srgbClr val="000099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BCEE6AF-1BFE-43DD-8C26-C0C22C3C33F3}"/>
              </a:ext>
            </a:extLst>
          </p:cNvPr>
          <p:cNvSpPr/>
          <p:nvPr/>
        </p:nvSpPr>
        <p:spPr>
          <a:xfrm>
            <a:off x="5474045" y="5132486"/>
            <a:ext cx="1447800" cy="627875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TOOL FITTERS </a:t>
            </a:r>
            <a:r>
              <a:rPr lang="en-US" sz="1400">
                <a:solidFill>
                  <a:srgbClr val="000099"/>
                </a:solidFill>
              </a:rPr>
              <a:t>– 5 </a:t>
            </a:r>
            <a:r>
              <a:rPr lang="en-US" sz="1400" dirty="0">
                <a:solidFill>
                  <a:srgbClr val="000099"/>
                </a:solidFill>
              </a:rPr>
              <a:t>NOS</a:t>
            </a:r>
            <a:endParaRPr lang="en-IN" sz="1400" dirty="0">
              <a:solidFill>
                <a:srgbClr val="000099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977163F-C93B-4F8A-882D-15BA8FB01533}"/>
              </a:ext>
            </a:extLst>
          </p:cNvPr>
          <p:cNvSpPr/>
          <p:nvPr/>
        </p:nvSpPr>
        <p:spPr>
          <a:xfrm>
            <a:off x="7162318" y="5077183"/>
            <a:ext cx="1447800" cy="627875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MACHINE FITTERS- 8 NOS</a:t>
            </a:r>
            <a:endParaRPr lang="en-IN" sz="1400" dirty="0">
              <a:solidFill>
                <a:srgbClr val="000099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02CAF0B-7C0A-4696-9188-CA21A03D8C46}"/>
              </a:ext>
            </a:extLst>
          </p:cNvPr>
          <p:cNvSpPr/>
          <p:nvPr/>
        </p:nvSpPr>
        <p:spPr>
          <a:xfrm>
            <a:off x="3886200" y="5160962"/>
            <a:ext cx="1447800" cy="627875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INSPECTION -2 NO</a:t>
            </a:r>
            <a:endParaRPr lang="en-IN" sz="1400" dirty="0">
              <a:solidFill>
                <a:srgbClr val="000099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5BC823B-304B-400B-9043-35DF9C1BFAEE}"/>
              </a:ext>
            </a:extLst>
          </p:cNvPr>
          <p:cNvCxnSpPr/>
          <p:nvPr/>
        </p:nvCxnSpPr>
        <p:spPr>
          <a:xfrm>
            <a:off x="1305148" y="2133600"/>
            <a:ext cx="6069517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71D83C6-1F66-4502-8F5E-0B6992F64A00}"/>
              </a:ext>
            </a:extLst>
          </p:cNvPr>
          <p:cNvCxnSpPr/>
          <p:nvPr/>
        </p:nvCxnSpPr>
        <p:spPr>
          <a:xfrm>
            <a:off x="4724400" y="3650983"/>
            <a:ext cx="6434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5039327-12C0-4BC7-AA15-477DB54B386F}"/>
              </a:ext>
            </a:extLst>
          </p:cNvPr>
          <p:cNvCxnSpPr/>
          <p:nvPr/>
        </p:nvCxnSpPr>
        <p:spPr>
          <a:xfrm>
            <a:off x="1305148" y="4876800"/>
            <a:ext cx="6775689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037CE6A-74D6-46AD-BF2A-E6EEAE643CBF}"/>
              </a:ext>
            </a:extLst>
          </p:cNvPr>
          <p:cNvCxnSpPr/>
          <p:nvPr/>
        </p:nvCxnSpPr>
        <p:spPr>
          <a:xfrm>
            <a:off x="1305148" y="2133600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33DA487-1145-4D88-A396-AD7F383328D4}"/>
              </a:ext>
            </a:extLst>
          </p:cNvPr>
          <p:cNvCxnSpPr/>
          <p:nvPr/>
        </p:nvCxnSpPr>
        <p:spPr>
          <a:xfrm>
            <a:off x="3692266" y="3304054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6CE9FF2-634F-4DEC-AF9E-B01F6E54847A}"/>
              </a:ext>
            </a:extLst>
          </p:cNvPr>
          <p:cNvCxnSpPr/>
          <p:nvPr/>
        </p:nvCxnSpPr>
        <p:spPr>
          <a:xfrm>
            <a:off x="4343400" y="1897385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3B213CD-6841-4D33-98A3-524B00BBAC29}"/>
              </a:ext>
            </a:extLst>
          </p:cNvPr>
          <p:cNvCxnSpPr/>
          <p:nvPr/>
        </p:nvCxnSpPr>
        <p:spPr>
          <a:xfrm>
            <a:off x="6216477" y="4888651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37E4F52-7807-4B9F-A262-F19654FE5F7F}"/>
              </a:ext>
            </a:extLst>
          </p:cNvPr>
          <p:cNvCxnSpPr/>
          <p:nvPr/>
        </p:nvCxnSpPr>
        <p:spPr>
          <a:xfrm>
            <a:off x="1305148" y="3261360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183D713-9518-4319-87EE-7584EB248AF2}"/>
              </a:ext>
            </a:extLst>
          </p:cNvPr>
          <p:cNvCxnSpPr/>
          <p:nvPr/>
        </p:nvCxnSpPr>
        <p:spPr>
          <a:xfrm>
            <a:off x="7374665" y="2141220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AAA8D72-822C-4DF1-9EE8-E5AC9A75FB88}"/>
              </a:ext>
            </a:extLst>
          </p:cNvPr>
          <p:cNvCxnSpPr/>
          <p:nvPr/>
        </p:nvCxnSpPr>
        <p:spPr>
          <a:xfrm>
            <a:off x="5105400" y="2133600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1E1BDAB-3C01-429D-87A0-C613CB280F20}"/>
              </a:ext>
            </a:extLst>
          </p:cNvPr>
          <p:cNvCxnSpPr/>
          <p:nvPr/>
        </p:nvCxnSpPr>
        <p:spPr>
          <a:xfrm>
            <a:off x="3200400" y="2133600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D97ED7E-25AE-4660-9FF2-0ECACE1C82B5}"/>
              </a:ext>
            </a:extLst>
          </p:cNvPr>
          <p:cNvCxnSpPr/>
          <p:nvPr/>
        </p:nvCxnSpPr>
        <p:spPr>
          <a:xfrm>
            <a:off x="5715000" y="3276600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DEBC55C-F08C-44CB-BF02-08AF2A650D35}"/>
              </a:ext>
            </a:extLst>
          </p:cNvPr>
          <p:cNvCxnSpPr/>
          <p:nvPr/>
        </p:nvCxnSpPr>
        <p:spPr>
          <a:xfrm>
            <a:off x="1305148" y="4876800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AEE569C-F0F0-4CD8-8E00-5A6F0CD14B1F}"/>
              </a:ext>
            </a:extLst>
          </p:cNvPr>
          <p:cNvCxnSpPr/>
          <p:nvPr/>
        </p:nvCxnSpPr>
        <p:spPr>
          <a:xfrm>
            <a:off x="7741576" y="3274840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4144B03-F0C5-4728-AF66-3FCB2A5FCABB}"/>
              </a:ext>
            </a:extLst>
          </p:cNvPr>
          <p:cNvCxnSpPr/>
          <p:nvPr/>
        </p:nvCxnSpPr>
        <p:spPr>
          <a:xfrm>
            <a:off x="4648200" y="4876800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7E5A5D5-70CC-4C16-A4BE-D26EF76E8637}"/>
              </a:ext>
            </a:extLst>
          </p:cNvPr>
          <p:cNvCxnSpPr/>
          <p:nvPr/>
        </p:nvCxnSpPr>
        <p:spPr>
          <a:xfrm>
            <a:off x="8075345" y="4856203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E6E763F-D813-4879-804C-789C3260E845}"/>
              </a:ext>
            </a:extLst>
          </p:cNvPr>
          <p:cNvCxnSpPr/>
          <p:nvPr/>
        </p:nvCxnSpPr>
        <p:spPr>
          <a:xfrm>
            <a:off x="2895600" y="4888651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1FAEF22-1C67-4055-9254-A5694E8DE9F0}"/>
              </a:ext>
            </a:extLst>
          </p:cNvPr>
          <p:cNvCxnSpPr/>
          <p:nvPr/>
        </p:nvCxnSpPr>
        <p:spPr>
          <a:xfrm>
            <a:off x="4724400" y="3274840"/>
            <a:ext cx="0" cy="1581363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A831EF1-11F8-4632-975F-9C3A83C38D84}"/>
              </a:ext>
            </a:extLst>
          </p:cNvPr>
          <p:cNvCxnSpPr/>
          <p:nvPr/>
        </p:nvCxnSpPr>
        <p:spPr>
          <a:xfrm>
            <a:off x="7739448" y="3005309"/>
            <a:ext cx="0" cy="2438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D44DC80A-B076-4E3B-90D2-BB640E6583F9}"/>
              </a:ext>
            </a:extLst>
          </p:cNvPr>
          <p:cNvSpPr/>
          <p:nvPr/>
        </p:nvSpPr>
        <p:spPr>
          <a:xfrm>
            <a:off x="6293741" y="1292561"/>
            <a:ext cx="2316377" cy="654646"/>
          </a:xfrm>
          <a:prstGeom prst="roundRect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TOTAL MANPOWER 52 NOS</a:t>
            </a:r>
            <a:endParaRPr lang="en-IN" sz="14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472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4" name="Slide Number Placeholder 1">
            <a:extLst>
              <a:ext uri="{FF2B5EF4-FFF2-40B4-BE49-F238E27FC236}">
                <a16:creationId xmlns:a16="http://schemas.microsoft.com/office/drawing/2014/main" id="{7698D72D-A128-4163-B355-3EBCFCAAEE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2E79AF8-C93E-4FE9-8DF7-8DF53D80F0FD}" type="slidenum">
              <a:rPr lang="en-US" altLang="en-US" smtClean="0"/>
              <a:pPr/>
              <a:t>5</a:t>
            </a:fld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136C89-DF61-C742-24A8-59D694AD6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93" y="616049"/>
            <a:ext cx="6268807" cy="5860951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3728AC96-A916-9EFD-50B4-74F3050B0F3F}"/>
              </a:ext>
            </a:extLst>
          </p:cNvPr>
          <p:cNvSpPr/>
          <p:nvPr/>
        </p:nvSpPr>
        <p:spPr>
          <a:xfrm>
            <a:off x="6836058" y="2174924"/>
            <a:ext cx="2086857" cy="27432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CNC </a:t>
            </a:r>
            <a:r>
              <a:rPr lang="en-US" dirty="0" err="1">
                <a:solidFill>
                  <a:srgbClr val="000099"/>
                </a:solidFill>
              </a:rPr>
              <a:t>Wirecutting</a:t>
            </a:r>
            <a:r>
              <a:rPr lang="en-US" dirty="0">
                <a:solidFill>
                  <a:srgbClr val="000099"/>
                </a:solidFill>
              </a:rPr>
              <a:t> Machine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A1E39-ECB6-D222-3D8E-218B1EB73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700A64-1048-3703-3E85-2F47580972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91" b="13042"/>
          <a:stretch/>
        </p:blipFill>
        <p:spPr>
          <a:xfrm>
            <a:off x="495300" y="314615"/>
            <a:ext cx="8153400" cy="596749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6AF2AF0-CE53-71F8-6033-06DB2081DF4A}"/>
              </a:ext>
            </a:extLst>
          </p:cNvPr>
          <p:cNvSpPr/>
          <p:nvPr/>
        </p:nvSpPr>
        <p:spPr>
          <a:xfrm>
            <a:off x="3276600" y="4800600"/>
            <a:ext cx="28194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VMC machine</a:t>
            </a:r>
          </a:p>
        </p:txBody>
      </p:sp>
    </p:spTree>
    <p:extLst>
      <p:ext uri="{BB962C8B-B14F-4D97-AF65-F5344CB8AC3E}">
        <p14:creationId xmlns:p14="http://schemas.microsoft.com/office/powerpoint/2010/main" val="628389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91938-311F-261C-3AFA-3C09C30E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8E271A-F0C7-4338-4CE8-876F44882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81000"/>
            <a:ext cx="8001000" cy="58674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FF76A78-7484-C37C-785A-9BD14A84D639}"/>
              </a:ext>
            </a:extLst>
          </p:cNvPr>
          <p:cNvSpPr/>
          <p:nvPr/>
        </p:nvSpPr>
        <p:spPr>
          <a:xfrm>
            <a:off x="3657600" y="5334000"/>
            <a:ext cx="2667000" cy="72202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EDM machine</a:t>
            </a:r>
          </a:p>
        </p:txBody>
      </p:sp>
    </p:spTree>
    <p:extLst>
      <p:ext uri="{BB962C8B-B14F-4D97-AF65-F5344CB8AC3E}">
        <p14:creationId xmlns:p14="http://schemas.microsoft.com/office/powerpoint/2010/main" val="338821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0432C-9B9D-2815-E812-20D5FBBD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B50628-5897-7FA8-4938-AB33DC10D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14615"/>
            <a:ext cx="8257634" cy="578138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DA9D720-2B77-8D26-E95B-C5BF0C37D8D4}"/>
              </a:ext>
            </a:extLst>
          </p:cNvPr>
          <p:cNvSpPr/>
          <p:nvPr/>
        </p:nvSpPr>
        <p:spPr>
          <a:xfrm>
            <a:off x="1600200" y="5715000"/>
            <a:ext cx="54102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Outer belt 6 station CUT and Notch machine</a:t>
            </a:r>
          </a:p>
        </p:txBody>
      </p:sp>
    </p:spTree>
    <p:extLst>
      <p:ext uri="{BB962C8B-B14F-4D97-AF65-F5344CB8AC3E}">
        <p14:creationId xmlns:p14="http://schemas.microsoft.com/office/powerpoint/2010/main" val="102397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07193-56F9-14E9-7601-67517DB7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0EE3E7-E7A7-B866-C0A8-796D108F0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1000"/>
            <a:ext cx="8153400" cy="56388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BE1F7A9D-771F-1746-3932-7B4187E63EFF}"/>
              </a:ext>
            </a:extLst>
          </p:cNvPr>
          <p:cNvSpPr/>
          <p:nvPr/>
        </p:nvSpPr>
        <p:spPr>
          <a:xfrm>
            <a:off x="2438400" y="5667828"/>
            <a:ext cx="39624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Door seal Clip pitch drilling and cut to length machine</a:t>
            </a:r>
          </a:p>
        </p:txBody>
      </p:sp>
    </p:spTree>
    <p:extLst>
      <p:ext uri="{BB962C8B-B14F-4D97-AF65-F5344CB8AC3E}">
        <p14:creationId xmlns:p14="http://schemas.microsoft.com/office/powerpoint/2010/main" val="3520146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45399-8D78-38E9-9611-1F284DE0D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C311F9-3AF5-B2AC-8AD1-F367AC4354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90" t="1" b="-1059"/>
          <a:stretch/>
        </p:blipFill>
        <p:spPr>
          <a:xfrm>
            <a:off x="685800" y="340534"/>
            <a:ext cx="8001000" cy="606026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1782F12-7505-FC1A-D6B0-184E2E38B644}"/>
              </a:ext>
            </a:extLst>
          </p:cNvPr>
          <p:cNvSpPr/>
          <p:nvPr/>
        </p:nvSpPr>
        <p:spPr>
          <a:xfrm>
            <a:off x="3009900" y="5446422"/>
            <a:ext cx="35433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Outer Belt CUT and Notch machine</a:t>
            </a:r>
          </a:p>
        </p:txBody>
      </p:sp>
    </p:spTree>
    <p:extLst>
      <p:ext uri="{BB962C8B-B14F-4D97-AF65-F5344CB8AC3E}">
        <p14:creationId xmlns:p14="http://schemas.microsoft.com/office/powerpoint/2010/main" val="2432792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07E1D5-55F8-08D0-594B-BE27553F1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B1EBB1-3E27-4644-B0FA-6080AD10D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9508" y="269631"/>
            <a:ext cx="8305932" cy="31593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05AFBD7-80CE-F8ED-1B64-DFD7279932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8" y="3552290"/>
            <a:ext cx="8305932" cy="315936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A873A36-A5A2-BFE2-5434-87FD3C008E1D}"/>
              </a:ext>
            </a:extLst>
          </p:cNvPr>
          <p:cNvSpPr/>
          <p:nvPr/>
        </p:nvSpPr>
        <p:spPr>
          <a:xfrm>
            <a:off x="2590800" y="2722711"/>
            <a:ext cx="5181600" cy="41011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Glass Run Notching Machine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E7ABD07-5AE2-9987-705B-A1F116A50180}"/>
              </a:ext>
            </a:extLst>
          </p:cNvPr>
          <p:cNvSpPr/>
          <p:nvPr/>
        </p:nvSpPr>
        <p:spPr>
          <a:xfrm>
            <a:off x="2400847" y="6338330"/>
            <a:ext cx="5181600" cy="41011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Glass Run Notching Machine</a:t>
            </a:r>
          </a:p>
        </p:txBody>
      </p:sp>
    </p:spTree>
    <p:extLst>
      <p:ext uri="{BB962C8B-B14F-4D97-AF65-F5344CB8AC3E}">
        <p14:creationId xmlns:p14="http://schemas.microsoft.com/office/powerpoint/2010/main" val="38767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5550C-FA79-40C2-696E-3FA38A08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93F04D-10C3-FFD8-5761-61B62203F1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746" b="11085"/>
          <a:stretch/>
        </p:blipFill>
        <p:spPr>
          <a:xfrm>
            <a:off x="457200" y="457200"/>
            <a:ext cx="4191000" cy="5562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E255FB-4B91-A3EB-9DE3-629D35A0D8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930" y="457200"/>
            <a:ext cx="3908870" cy="55626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48247B2-548C-2FE7-FE0C-176731233505}"/>
              </a:ext>
            </a:extLst>
          </p:cNvPr>
          <p:cNvSpPr/>
          <p:nvPr/>
        </p:nvSpPr>
        <p:spPr>
          <a:xfrm>
            <a:off x="4997347" y="5696901"/>
            <a:ext cx="3470035" cy="96818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Bar code marking and inspection machine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867B3B5-3B19-23A1-D988-E7CB1D6D274B}"/>
              </a:ext>
            </a:extLst>
          </p:cNvPr>
          <p:cNvSpPr/>
          <p:nvPr/>
        </p:nvSpPr>
        <p:spPr>
          <a:xfrm>
            <a:off x="439515" y="5694165"/>
            <a:ext cx="3908870" cy="96818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Blow mould cut, drilling and Punching machine</a:t>
            </a:r>
          </a:p>
        </p:txBody>
      </p:sp>
    </p:spTree>
    <p:extLst>
      <p:ext uri="{BB962C8B-B14F-4D97-AF65-F5344CB8AC3E}">
        <p14:creationId xmlns:p14="http://schemas.microsoft.com/office/powerpoint/2010/main" val="458550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9E993-E461-03C4-EC4E-F2764634B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071D81-E88B-8FD1-740B-EFD301DBE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86" y="425186"/>
            <a:ext cx="7877375" cy="559461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5A44739-6E92-4ABC-A587-D817BD492B56}"/>
              </a:ext>
            </a:extLst>
          </p:cNvPr>
          <p:cNvSpPr/>
          <p:nvPr/>
        </p:nvSpPr>
        <p:spPr>
          <a:xfrm>
            <a:off x="1600200" y="5715000"/>
            <a:ext cx="54102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Glass run CUT and Notch machine</a:t>
            </a:r>
          </a:p>
        </p:txBody>
      </p:sp>
    </p:spTree>
    <p:extLst>
      <p:ext uri="{BB962C8B-B14F-4D97-AF65-F5344CB8AC3E}">
        <p14:creationId xmlns:p14="http://schemas.microsoft.com/office/powerpoint/2010/main" val="10540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12" descr="C:\Users\DEEPAK SHARMA\Desktop\Picture24.jpg">
            <a:extLst>
              <a:ext uri="{FF2B5EF4-FFF2-40B4-BE49-F238E27FC236}">
                <a16:creationId xmlns:a16="http://schemas.microsoft.com/office/drawing/2014/main" id="{425B957A-8863-4FF0-8867-82087ED16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93" y="3441551"/>
            <a:ext cx="7252244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FA8044B-AD92-4063-AAEB-E6C6D559BC94}"/>
              </a:ext>
            </a:extLst>
          </p:cNvPr>
          <p:cNvSpPr/>
          <p:nvPr/>
        </p:nvSpPr>
        <p:spPr>
          <a:xfrm>
            <a:off x="5250525" y="2839869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/>
              <a:t>Belt notching Tool</a:t>
            </a:r>
          </a:p>
        </p:txBody>
      </p:sp>
      <p:sp>
        <p:nvSpPr>
          <p:cNvPr id="17418" name="Slide Number Placeholder 1">
            <a:extLst>
              <a:ext uri="{FF2B5EF4-FFF2-40B4-BE49-F238E27FC236}">
                <a16:creationId xmlns:a16="http://schemas.microsoft.com/office/drawing/2014/main" id="{3AA9C150-7269-4DEE-81EE-7719A0AE87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7DF2251-E6E8-4349-B5EA-F8316828726D}" type="slidenum">
              <a:rPr lang="en-US" altLang="en-US" smtClean="0"/>
              <a:pPr/>
              <a:t>14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CE56F1-B440-8316-6F65-1033C399E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93" y="207069"/>
            <a:ext cx="7252244" cy="316620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E37C112-B0F2-6281-B483-C2FCD6514894}"/>
              </a:ext>
            </a:extLst>
          </p:cNvPr>
          <p:cNvSpPr/>
          <p:nvPr/>
        </p:nvSpPr>
        <p:spPr>
          <a:xfrm>
            <a:off x="7204958" y="138787"/>
            <a:ext cx="1752601" cy="270108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Blow mould cut, drilling and Punching machine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A224A2A-0EEF-3E8A-A9EA-F97AEE74F995}"/>
              </a:ext>
            </a:extLst>
          </p:cNvPr>
          <p:cNvSpPr/>
          <p:nvPr/>
        </p:nvSpPr>
        <p:spPr>
          <a:xfrm>
            <a:off x="7315200" y="3621360"/>
            <a:ext cx="1304043" cy="270108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Door seal CTL and Gang drill SPM</a:t>
            </a:r>
          </a:p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03D50A07-DB08-4151-8F7E-900ED77ACBD7}"/>
              </a:ext>
            </a:extLst>
          </p:cNvPr>
          <p:cNvSpPr/>
          <p:nvPr/>
        </p:nvSpPr>
        <p:spPr>
          <a:xfrm>
            <a:off x="3581400" y="2438400"/>
            <a:ext cx="1905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/>
              <a:t>Forming rollers</a:t>
            </a:r>
          </a:p>
        </p:txBody>
      </p:sp>
      <p:pic>
        <p:nvPicPr>
          <p:cNvPr id="21508" name="Picture 6" descr="C:\Users\DEEPAK SHARMA\Desktop\Picture16.jpg">
            <a:extLst>
              <a:ext uri="{FF2B5EF4-FFF2-40B4-BE49-F238E27FC236}">
                <a16:creationId xmlns:a16="http://schemas.microsoft.com/office/drawing/2014/main" id="{48CCFBFB-6701-4871-9F69-E39A17560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2755900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1728AAD-AE1D-4A4A-81D8-ED4D2D2E6F92}"/>
              </a:ext>
            </a:extLst>
          </p:cNvPr>
          <p:cNvSpPr/>
          <p:nvPr/>
        </p:nvSpPr>
        <p:spPr>
          <a:xfrm>
            <a:off x="457200" y="5715000"/>
            <a:ext cx="1905000" cy="762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Inner belt machine</a:t>
            </a:r>
          </a:p>
        </p:txBody>
      </p:sp>
      <p:pic>
        <p:nvPicPr>
          <p:cNvPr id="21510" name="Picture 7" descr="C:\Users\DEEPAK SHARMA\Desktop\Picture15.jpg">
            <a:extLst>
              <a:ext uri="{FF2B5EF4-FFF2-40B4-BE49-F238E27FC236}">
                <a16:creationId xmlns:a16="http://schemas.microsoft.com/office/drawing/2014/main" id="{153FD52F-E9B4-4263-929D-73A804CC0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85801"/>
            <a:ext cx="5327650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C2A8924-797D-4E6A-8934-0F6791CE255D}"/>
              </a:ext>
            </a:extLst>
          </p:cNvPr>
          <p:cNvSpPr/>
          <p:nvPr/>
        </p:nvSpPr>
        <p:spPr>
          <a:xfrm>
            <a:off x="5752097" y="5140732"/>
            <a:ext cx="2578588" cy="12200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Outer belt machines</a:t>
            </a:r>
          </a:p>
        </p:txBody>
      </p:sp>
      <p:sp>
        <p:nvSpPr>
          <p:cNvPr id="21512" name="Slide Number Placeholder 1">
            <a:extLst>
              <a:ext uri="{FF2B5EF4-FFF2-40B4-BE49-F238E27FC236}">
                <a16:creationId xmlns:a16="http://schemas.microsoft.com/office/drawing/2014/main" id="{299EF7B3-5D2E-4EE0-BF4A-1E7031180E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C294FD9-F1C3-482E-ABBB-67CA38F724BE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F0344-71F4-ADD5-DF61-D616BBAEE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B104AC-DA95-8C33-B331-1D673172AF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0" t="2460" r="8666" b="-543"/>
          <a:stretch/>
        </p:blipFill>
        <p:spPr>
          <a:xfrm>
            <a:off x="457200" y="4239455"/>
            <a:ext cx="4038600" cy="2286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E8DC37-696E-978B-59E3-95B5CA00F2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" t="12330" r="3057" b="15797"/>
          <a:stretch/>
        </p:blipFill>
        <p:spPr>
          <a:xfrm rot="5400000">
            <a:off x="5473111" y="3414545"/>
            <a:ext cx="2286001" cy="39358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D5F584-AB0D-2DFE-9CD1-0780974E69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34" y="543308"/>
            <a:ext cx="8160888" cy="35814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A89EA758-6CF4-88AE-8A3E-53AC06E7E53A}"/>
              </a:ext>
            </a:extLst>
          </p:cNvPr>
          <p:cNvSpPr/>
          <p:nvPr/>
        </p:nvSpPr>
        <p:spPr>
          <a:xfrm>
            <a:off x="6172200" y="1295400"/>
            <a:ext cx="22860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Plastic mould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8FCFCB-308C-7F9B-65F0-EC55CD8030B3}"/>
              </a:ext>
            </a:extLst>
          </p:cNvPr>
          <p:cNvSpPr/>
          <p:nvPr/>
        </p:nvSpPr>
        <p:spPr>
          <a:xfrm>
            <a:off x="3200400" y="3667508"/>
            <a:ext cx="22860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Plastic </a:t>
            </a:r>
            <a:r>
              <a:rPr lang="en-US" dirty="0" err="1">
                <a:solidFill>
                  <a:srgbClr val="000099"/>
                </a:solidFill>
              </a:rPr>
              <a:t>moulded</a:t>
            </a:r>
            <a:r>
              <a:rPr lang="en-US" dirty="0">
                <a:solidFill>
                  <a:srgbClr val="000099"/>
                </a:solidFill>
              </a:rPr>
              <a:t> Part</a:t>
            </a:r>
          </a:p>
        </p:txBody>
      </p:sp>
    </p:spTree>
    <p:extLst>
      <p:ext uri="{BB962C8B-B14F-4D97-AF65-F5344CB8AC3E}">
        <p14:creationId xmlns:p14="http://schemas.microsoft.com/office/powerpoint/2010/main" val="2097964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06A03-90D4-6E3B-AB75-EC0B8A87D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65F1C7-92AA-6DD5-0860-1B675709DD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6" r="5428" b="45485"/>
          <a:stretch/>
        </p:blipFill>
        <p:spPr>
          <a:xfrm>
            <a:off x="4758602" y="304799"/>
            <a:ext cx="3928198" cy="3226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EEC04D-55AB-CFFD-76D0-46D7037572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 r="5428" b="28889"/>
          <a:stretch/>
        </p:blipFill>
        <p:spPr>
          <a:xfrm>
            <a:off x="762000" y="304800"/>
            <a:ext cx="3810000" cy="32128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A8B90D-0EFB-99EE-8776-54E4ACDA1D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54161" y="1183831"/>
            <a:ext cx="2940478" cy="79248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7471DAF-F287-D297-2978-B6C4FA25D498}"/>
              </a:ext>
            </a:extLst>
          </p:cNvPr>
          <p:cNvSpPr/>
          <p:nvPr/>
        </p:nvSpPr>
        <p:spPr>
          <a:xfrm>
            <a:off x="3733800" y="146490"/>
            <a:ext cx="22860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Plastic </a:t>
            </a:r>
            <a:r>
              <a:rPr lang="en-US" dirty="0" err="1">
                <a:solidFill>
                  <a:srgbClr val="000099"/>
                </a:solidFill>
              </a:rPr>
              <a:t>moulded</a:t>
            </a:r>
            <a:r>
              <a:rPr lang="en-US" dirty="0">
                <a:solidFill>
                  <a:srgbClr val="000099"/>
                </a:solidFill>
              </a:rPr>
              <a:t> Part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594C4C2-B3E3-8E56-23FD-B54928523C57}"/>
              </a:ext>
            </a:extLst>
          </p:cNvPr>
          <p:cNvSpPr/>
          <p:nvPr/>
        </p:nvSpPr>
        <p:spPr>
          <a:xfrm>
            <a:off x="347899" y="3662780"/>
            <a:ext cx="22860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Plastic mould</a:t>
            </a:r>
          </a:p>
        </p:txBody>
      </p:sp>
    </p:spTree>
    <p:extLst>
      <p:ext uri="{BB962C8B-B14F-4D97-AF65-F5344CB8AC3E}">
        <p14:creationId xmlns:p14="http://schemas.microsoft.com/office/powerpoint/2010/main" val="4168269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70E22-3772-B393-EAA1-65378D516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61DAF7-E6C5-82D0-74F9-432FA6ADC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657600"/>
            <a:ext cx="5892285" cy="3008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093B0D-7554-91C5-9AF4-25A9A6E217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519"/>
          <a:stretch/>
        </p:blipFill>
        <p:spPr>
          <a:xfrm>
            <a:off x="381000" y="420997"/>
            <a:ext cx="7949685" cy="300910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C5CC19AF-E3B7-3B21-E04D-05E7804645CD}"/>
              </a:ext>
            </a:extLst>
          </p:cNvPr>
          <p:cNvSpPr/>
          <p:nvPr/>
        </p:nvSpPr>
        <p:spPr>
          <a:xfrm>
            <a:off x="152400" y="3810000"/>
            <a:ext cx="2133600" cy="21336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Fabrication work Projects</a:t>
            </a:r>
          </a:p>
        </p:txBody>
      </p:sp>
    </p:spTree>
    <p:extLst>
      <p:ext uri="{BB962C8B-B14F-4D97-AF65-F5344CB8AC3E}">
        <p14:creationId xmlns:p14="http://schemas.microsoft.com/office/powerpoint/2010/main" val="3611550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E8B44-E4AF-51CD-07D3-C50532B3F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417285-7F2D-44E7-B4C5-5999E71581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600"/>
          <a:stretch/>
        </p:blipFill>
        <p:spPr>
          <a:xfrm>
            <a:off x="3200400" y="457200"/>
            <a:ext cx="5257801" cy="30786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00F812-FFCB-99D0-A80C-3B7206AEB8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3581399"/>
            <a:ext cx="5257800" cy="2916413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7D4D7491-8E7F-56EF-9841-72337EE3DC29}"/>
              </a:ext>
            </a:extLst>
          </p:cNvPr>
          <p:cNvSpPr/>
          <p:nvPr/>
        </p:nvSpPr>
        <p:spPr>
          <a:xfrm>
            <a:off x="266252" y="5105400"/>
            <a:ext cx="26670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Fabrication work Projects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94BEE9-FA2E-E7F5-61C7-17EFD1A493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46" y="457200"/>
            <a:ext cx="245005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146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8" descr="C:\Users\DEEPAK SHARMA\Desktop\Picture14.jpg">
            <a:extLst>
              <a:ext uri="{FF2B5EF4-FFF2-40B4-BE49-F238E27FC236}">
                <a16:creationId xmlns:a16="http://schemas.microsoft.com/office/drawing/2014/main" id="{1598E86B-EA2F-47CD-A3E6-CD117C991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5562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Slide Number Placeholder 1">
            <a:extLst>
              <a:ext uri="{FF2B5EF4-FFF2-40B4-BE49-F238E27FC236}">
                <a16:creationId xmlns:a16="http://schemas.microsoft.com/office/drawing/2014/main" id="{BAD14DEC-7D34-4853-8247-018B31E23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B6EDB8-F38E-4D19-807E-6E696D33A77C}" type="slidenum">
              <a:rPr lang="en-US" altLang="en-US" smtClean="0"/>
              <a:pPr/>
              <a:t>20</a:t>
            </a:fld>
            <a:endParaRPr lang="en-US" altLang="en-US"/>
          </a:p>
        </p:txBody>
      </p:sp>
      <p:pic>
        <p:nvPicPr>
          <p:cNvPr id="21506" name="Picture 5" descr="C:\Users\DEEPAK SHARMA\Desktop\Picture17.jpg">
            <a:extLst>
              <a:ext uri="{FF2B5EF4-FFF2-40B4-BE49-F238E27FC236}">
                <a16:creationId xmlns:a16="http://schemas.microsoft.com/office/drawing/2014/main" id="{F6DF3B78-B898-4BA6-92B3-9FD9600C6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27" y="3733800"/>
            <a:ext cx="5562600" cy="277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8BE0DB8-8A2F-4357-B262-9ED9CC6F3A2D}"/>
              </a:ext>
            </a:extLst>
          </p:cNvPr>
          <p:cNvSpPr/>
          <p:nvPr/>
        </p:nvSpPr>
        <p:spPr>
          <a:xfrm>
            <a:off x="6588778" y="4776781"/>
            <a:ext cx="1981200" cy="158404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Roll Mill and Rollers for SS Outer Belt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2C66A8-6C87-A7C0-72EC-C8E45CD7A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685800"/>
            <a:ext cx="2661957" cy="385290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0" descr="C:\Users\DEEPAK SHARMA\Desktop\Picture11.jpg">
            <a:extLst>
              <a:ext uri="{FF2B5EF4-FFF2-40B4-BE49-F238E27FC236}">
                <a16:creationId xmlns:a16="http://schemas.microsoft.com/office/drawing/2014/main" id="{E0DC39FF-DE47-4D7C-825B-3912E68C8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"/>
            <a:ext cx="18161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2022CDB-2B28-400E-B352-BE17A2A6B511}"/>
              </a:ext>
            </a:extLst>
          </p:cNvPr>
          <p:cNvSpPr/>
          <p:nvPr/>
        </p:nvSpPr>
        <p:spPr>
          <a:xfrm>
            <a:off x="146050" y="2078915"/>
            <a:ext cx="3276600" cy="6096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Bottom windshield checking gauge</a:t>
            </a:r>
          </a:p>
        </p:txBody>
      </p:sp>
      <p:pic>
        <p:nvPicPr>
          <p:cNvPr id="23556" name="Picture 11" descr="C:\Users\DEEPAK SHARMA\Desktop\Picture10.jpg">
            <a:extLst>
              <a:ext uri="{FF2B5EF4-FFF2-40B4-BE49-F238E27FC236}">
                <a16:creationId xmlns:a16="http://schemas.microsoft.com/office/drawing/2014/main" id="{432C8C31-4B6E-4620-BC5F-DC8361F43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2400"/>
            <a:ext cx="5638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B84C082-080C-492D-9A4E-5A03F8DE22B8}"/>
              </a:ext>
            </a:extLst>
          </p:cNvPr>
          <p:cNvSpPr/>
          <p:nvPr/>
        </p:nvSpPr>
        <p:spPr>
          <a:xfrm>
            <a:off x="4267200" y="2768301"/>
            <a:ext cx="3505200" cy="685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Bottom windshield 4 servo bending Spm</a:t>
            </a:r>
          </a:p>
        </p:txBody>
      </p:sp>
      <p:pic>
        <p:nvPicPr>
          <p:cNvPr id="23558" name="Picture 12" descr="C:\Users\DEEPAK SHARMA\Desktop\Picture9.jpg">
            <a:extLst>
              <a:ext uri="{FF2B5EF4-FFF2-40B4-BE49-F238E27FC236}">
                <a16:creationId xmlns:a16="http://schemas.microsoft.com/office/drawing/2014/main" id="{F2055EFF-89CA-414C-9E36-F47CFD8E3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19343"/>
            <a:ext cx="7924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4F56911-1491-423F-B183-4D3E937A0F71}"/>
              </a:ext>
            </a:extLst>
          </p:cNvPr>
          <p:cNvSpPr/>
          <p:nvPr/>
        </p:nvSpPr>
        <p:spPr>
          <a:xfrm>
            <a:off x="817506" y="5429922"/>
            <a:ext cx="2590800" cy="685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OUTER BELT CUTTING Spm</a:t>
            </a:r>
          </a:p>
        </p:txBody>
      </p:sp>
      <p:sp>
        <p:nvSpPr>
          <p:cNvPr id="23562" name="Slide Number Placeholder 1">
            <a:extLst>
              <a:ext uri="{FF2B5EF4-FFF2-40B4-BE49-F238E27FC236}">
                <a16:creationId xmlns:a16="http://schemas.microsoft.com/office/drawing/2014/main" id="{0103096C-BDE4-4AD5-9D79-9BE75C476E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09C6EE8-C9AD-4E7B-88D2-F3AE7CE10AE2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6062B3-E9A9-8BBE-D7D2-6727A5BAE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15A6-FB41-4A5B-BA96-533A728E234F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845F294-F2BC-D9C9-6B64-276755B567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46" r="23332" b="-20"/>
          <a:stretch/>
        </p:blipFill>
        <p:spPr>
          <a:xfrm>
            <a:off x="4495800" y="273423"/>
            <a:ext cx="4130430" cy="488576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5735ACD-DDB5-56CC-BDAE-6A60BD6E7B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8" b="7210"/>
          <a:stretch/>
        </p:blipFill>
        <p:spPr>
          <a:xfrm>
            <a:off x="424536" y="282388"/>
            <a:ext cx="3851197" cy="487680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796D6FF-E041-607E-3B88-837476D90F79}"/>
              </a:ext>
            </a:extLst>
          </p:cNvPr>
          <p:cNvSpPr/>
          <p:nvPr/>
        </p:nvSpPr>
        <p:spPr>
          <a:xfrm>
            <a:off x="5334000" y="838200"/>
            <a:ext cx="2171272" cy="19812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Front Door seal Clip pitch inspection fixtures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E4946D8-AD2C-5BD0-106E-90F33197E5B3}"/>
              </a:ext>
            </a:extLst>
          </p:cNvPr>
          <p:cNvSpPr/>
          <p:nvPr/>
        </p:nvSpPr>
        <p:spPr>
          <a:xfrm>
            <a:off x="1371600" y="708211"/>
            <a:ext cx="2171272" cy="19812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Rear Door seal Clip pitch inspection fixtures</a:t>
            </a:r>
          </a:p>
        </p:txBody>
      </p:sp>
    </p:spTree>
    <p:extLst>
      <p:ext uri="{BB962C8B-B14F-4D97-AF65-F5344CB8AC3E}">
        <p14:creationId xmlns:p14="http://schemas.microsoft.com/office/powerpoint/2010/main" val="3529417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10" descr="C:\Users\DEEPAK SHARMA\Desktop\Picture7.jpg">
            <a:extLst>
              <a:ext uri="{FF2B5EF4-FFF2-40B4-BE49-F238E27FC236}">
                <a16:creationId xmlns:a16="http://schemas.microsoft.com/office/drawing/2014/main" id="{1DDA5EF8-29E9-4CA9-B143-D7FCC1A54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1000"/>
            <a:ext cx="36687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1" descr="C:\Users\DEEPAK SHARMA\Desktop\Picture6.jpg">
            <a:extLst>
              <a:ext uri="{FF2B5EF4-FFF2-40B4-BE49-F238E27FC236}">
                <a16:creationId xmlns:a16="http://schemas.microsoft.com/office/drawing/2014/main" id="{EA9CB31C-D747-4BD1-803F-C12493400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962400"/>
            <a:ext cx="36560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Slide Number Placeholder 1">
            <a:extLst>
              <a:ext uri="{FF2B5EF4-FFF2-40B4-BE49-F238E27FC236}">
                <a16:creationId xmlns:a16="http://schemas.microsoft.com/office/drawing/2014/main" id="{4B8D8A07-FE41-4300-84B0-7C06D70E91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DD62B00-7E08-4992-B616-59AC5E92477D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3B37781-5A5F-41C0-B406-A0CC966BC80B}"/>
              </a:ext>
            </a:extLst>
          </p:cNvPr>
          <p:cNvSpPr/>
          <p:nvPr/>
        </p:nvSpPr>
        <p:spPr>
          <a:xfrm>
            <a:off x="6172200" y="3543300"/>
            <a:ext cx="2590800" cy="685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MOULDS</a:t>
            </a:r>
          </a:p>
        </p:txBody>
      </p:sp>
      <p:pic>
        <p:nvPicPr>
          <p:cNvPr id="23560" name="Picture 13" descr="C:\Users\DEEPAK SHARMA\Desktop\Picture8.jpg">
            <a:extLst>
              <a:ext uri="{FF2B5EF4-FFF2-40B4-BE49-F238E27FC236}">
                <a16:creationId xmlns:a16="http://schemas.microsoft.com/office/drawing/2014/main" id="{20FBE779-F5C2-4B2A-90AA-D64DEEEA3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43" y="367552"/>
            <a:ext cx="4698943" cy="542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6FC42B3A-56F6-42AC-8E30-BCB85C3951C2}"/>
              </a:ext>
            </a:extLst>
          </p:cNvPr>
          <p:cNvSpPr/>
          <p:nvPr/>
        </p:nvSpPr>
        <p:spPr>
          <a:xfrm>
            <a:off x="1066800" y="5628985"/>
            <a:ext cx="35052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99"/>
                </a:solidFill>
              </a:rPr>
              <a:t>STEERING CHECKING GAUGE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>
            <a:extLst>
              <a:ext uri="{FF2B5EF4-FFF2-40B4-BE49-F238E27FC236}">
                <a16:creationId xmlns:a16="http://schemas.microsoft.com/office/drawing/2014/main" id="{13D94205-266C-4F6A-9874-C9B8005E4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597" y="457201"/>
            <a:ext cx="3429000" cy="299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2">
            <a:extLst>
              <a:ext uri="{FF2B5EF4-FFF2-40B4-BE49-F238E27FC236}">
                <a16:creationId xmlns:a16="http://schemas.microsoft.com/office/drawing/2014/main" id="{B60FA8F5-7438-433C-B9CC-1E73BA4775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"/>
            <a:ext cx="7158038" cy="9144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Products/Services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5A485033-E05F-422F-91AC-1944D5C6CB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5319" y="944692"/>
            <a:ext cx="7391400" cy="53340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Job Work on CNC Wire cut Mitsubishi.</a:t>
            </a:r>
          </a:p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Job work on VMC Cosmos VCM1060 and 640</a:t>
            </a:r>
          </a:p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SPMs</a:t>
            </a:r>
          </a:p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Laser cutting and CNC bending</a:t>
            </a:r>
          </a:p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Press tools for sheet metal parts(progressive, compound)</a:t>
            </a:r>
          </a:p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Machined components</a:t>
            </a:r>
          </a:p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Notching and cutting tool for Rubber Weather strip  </a:t>
            </a:r>
          </a:p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SPMs for Rubber weather-strip </a:t>
            </a:r>
          </a:p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Weather strip rollers and rolling mill stand.</a:t>
            </a:r>
          </a:p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Rubber </a:t>
            </a:r>
            <a:r>
              <a:rPr lang="en-US" altLang="en-US" sz="1800" dirty="0" err="1">
                <a:solidFill>
                  <a:schemeClr val="bg1"/>
                </a:solidFill>
              </a:rPr>
              <a:t>moulds</a:t>
            </a:r>
            <a:r>
              <a:rPr lang="en-US" altLang="en-US" sz="1800" dirty="0">
                <a:solidFill>
                  <a:schemeClr val="bg1"/>
                </a:solidFill>
              </a:rPr>
              <a:t> of Compression, Transfer and Injection type</a:t>
            </a:r>
          </a:p>
          <a:p>
            <a:pPr eaLnBrk="1" hangingPunct="1"/>
            <a:r>
              <a:rPr lang="en-US" altLang="en-US" sz="1800" dirty="0" err="1">
                <a:solidFill>
                  <a:schemeClr val="bg1"/>
                </a:solidFill>
              </a:rPr>
              <a:t>Moulds</a:t>
            </a:r>
            <a:r>
              <a:rPr lang="en-US" altLang="en-US" sz="1800" dirty="0">
                <a:solidFill>
                  <a:schemeClr val="bg1"/>
                </a:solidFill>
              </a:rPr>
              <a:t> for Break pad</a:t>
            </a:r>
          </a:p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Plastic </a:t>
            </a:r>
            <a:r>
              <a:rPr lang="en-US" altLang="en-US" sz="1800" dirty="0" err="1">
                <a:solidFill>
                  <a:schemeClr val="bg1"/>
                </a:solidFill>
              </a:rPr>
              <a:t>moulds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Jigs/fixtures</a:t>
            </a:r>
          </a:p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Forming Rollers  </a:t>
            </a:r>
          </a:p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Checking Gauges</a:t>
            </a:r>
          </a:p>
          <a:p>
            <a:pPr eaLnBrk="1" hangingPunct="1"/>
            <a:endParaRPr lang="en-US" altLang="en-US" sz="2000" dirty="0"/>
          </a:p>
        </p:txBody>
      </p:sp>
      <p:sp>
        <p:nvSpPr>
          <p:cNvPr id="25606" name="Slide Number Placeholder 1">
            <a:extLst>
              <a:ext uri="{FF2B5EF4-FFF2-40B4-BE49-F238E27FC236}">
                <a16:creationId xmlns:a16="http://schemas.microsoft.com/office/drawing/2014/main" id="{5AEE1A78-7E7C-4596-8D6C-19B811B6CC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4A69A05-04CD-4901-A118-E1E55D8E9258}" type="slidenum">
              <a:rPr lang="en-US" altLang="en-US" smtClean="0"/>
              <a:pPr/>
              <a:t>24</a:t>
            </a:fld>
            <a:endParaRPr lang="en-US" altLang="en-US"/>
          </a:p>
        </p:txBody>
      </p:sp>
      <p:pic>
        <p:nvPicPr>
          <p:cNvPr id="25605" name="Picture 5">
            <a:extLst>
              <a:ext uri="{FF2B5EF4-FFF2-40B4-BE49-F238E27FC236}">
                <a16:creationId xmlns:a16="http://schemas.microsoft.com/office/drawing/2014/main" id="{9BC8804B-9E12-4D23-9F5A-49AF10A3F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197" y="4289002"/>
            <a:ext cx="40259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5513DDEC-9E45-4774-8BBB-51D78E5E83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158037" cy="741362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Our Esteemed customers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6CE89A39-A732-4213-80AB-E89103A1FD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001" y="838200"/>
            <a:ext cx="6318086" cy="5661266"/>
          </a:xfrm>
        </p:spPr>
        <p:txBody>
          <a:bodyPr>
            <a:normAutofit/>
          </a:bodyPr>
          <a:lstStyle/>
          <a:p>
            <a:r>
              <a:rPr lang="en-US" altLang="en-US" sz="1500" dirty="0">
                <a:solidFill>
                  <a:schemeClr val="bg1"/>
                </a:solidFill>
              </a:rPr>
              <a:t>ALP  Nishikawa P Ltd, Gurgaon.</a:t>
            </a:r>
          </a:p>
          <a:p>
            <a:r>
              <a:rPr lang="en-US" altLang="en-US" sz="1500" dirty="0">
                <a:solidFill>
                  <a:schemeClr val="bg1"/>
                </a:solidFill>
              </a:rPr>
              <a:t>ALP Overseas</a:t>
            </a:r>
          </a:p>
          <a:p>
            <a:r>
              <a:rPr lang="en-US" altLang="en-US" sz="1500" dirty="0" err="1">
                <a:solidFill>
                  <a:schemeClr val="bg1"/>
                </a:solidFill>
              </a:rPr>
              <a:t>Motherson</a:t>
            </a:r>
            <a:r>
              <a:rPr lang="en-US" altLang="en-US" sz="1500" dirty="0">
                <a:solidFill>
                  <a:schemeClr val="bg1"/>
                </a:solidFill>
              </a:rPr>
              <a:t> Automotive and Technologies System</a:t>
            </a:r>
          </a:p>
          <a:p>
            <a:r>
              <a:rPr lang="en-US" altLang="en-US" sz="1500" dirty="0">
                <a:solidFill>
                  <a:schemeClr val="bg1"/>
                </a:solidFill>
              </a:rPr>
              <a:t>AJF friction Pvt Ltd, Neemrana ( Hitachi company)</a:t>
            </a:r>
          </a:p>
          <a:p>
            <a:r>
              <a:rPr lang="en-US" altLang="en-US" sz="1500" dirty="0">
                <a:solidFill>
                  <a:schemeClr val="bg1"/>
                </a:solidFill>
              </a:rPr>
              <a:t>SFC Solutions (Cooper Standard) India Pvt Ltd. </a:t>
            </a:r>
          </a:p>
          <a:p>
            <a:r>
              <a:rPr lang="en-US" altLang="en-US" sz="1500" dirty="0">
                <a:solidFill>
                  <a:schemeClr val="bg1"/>
                </a:solidFill>
              </a:rPr>
              <a:t>PPAP Tokai Rubber P Ltd, Greater Noida</a:t>
            </a:r>
          </a:p>
          <a:p>
            <a:r>
              <a:rPr lang="en-US" altLang="en-US" sz="1500" dirty="0">
                <a:solidFill>
                  <a:schemeClr val="bg1"/>
                </a:solidFill>
              </a:rPr>
              <a:t>Bharat Seats Ltd</a:t>
            </a:r>
          </a:p>
          <a:p>
            <a:r>
              <a:rPr lang="en-US" altLang="en-US" sz="1500" dirty="0">
                <a:solidFill>
                  <a:schemeClr val="bg1"/>
                </a:solidFill>
              </a:rPr>
              <a:t>Ingress </a:t>
            </a:r>
            <a:r>
              <a:rPr lang="en-US" altLang="en-US" sz="1500" dirty="0" err="1">
                <a:solidFill>
                  <a:schemeClr val="bg1"/>
                </a:solidFill>
              </a:rPr>
              <a:t>Autoventures</a:t>
            </a:r>
            <a:r>
              <a:rPr lang="en-US" altLang="en-US" sz="1500" dirty="0">
                <a:solidFill>
                  <a:schemeClr val="bg1"/>
                </a:solidFill>
              </a:rPr>
              <a:t> Pvt Ltd, Gurgaon</a:t>
            </a:r>
          </a:p>
          <a:p>
            <a:r>
              <a:rPr lang="en-US" altLang="en-US" sz="1500" dirty="0">
                <a:solidFill>
                  <a:schemeClr val="bg1"/>
                </a:solidFill>
              </a:rPr>
              <a:t>Toyoda </a:t>
            </a:r>
            <a:r>
              <a:rPr lang="en-US" altLang="en-US" sz="1500" dirty="0" err="1">
                <a:solidFill>
                  <a:schemeClr val="bg1"/>
                </a:solidFill>
              </a:rPr>
              <a:t>Gosei</a:t>
            </a:r>
            <a:r>
              <a:rPr lang="en-US" altLang="en-US" sz="1500" dirty="0">
                <a:solidFill>
                  <a:schemeClr val="bg1"/>
                </a:solidFill>
              </a:rPr>
              <a:t> Minda India Pvt Ltd, Neemrana.</a:t>
            </a:r>
          </a:p>
          <a:p>
            <a:r>
              <a:rPr lang="en-US" altLang="en-US" sz="1500" dirty="0">
                <a:solidFill>
                  <a:schemeClr val="bg1"/>
                </a:solidFill>
              </a:rPr>
              <a:t>WOCO Tech </a:t>
            </a:r>
            <a:r>
              <a:rPr lang="en-US" altLang="en-US" sz="1500" dirty="0" err="1">
                <a:solidFill>
                  <a:schemeClr val="bg1"/>
                </a:solidFill>
              </a:rPr>
              <a:t>Elastomere</a:t>
            </a:r>
            <a:r>
              <a:rPr lang="en-US" altLang="en-US" sz="1500" dirty="0">
                <a:solidFill>
                  <a:schemeClr val="bg1"/>
                </a:solidFill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</a:rPr>
              <a:t>pvt</a:t>
            </a:r>
            <a:r>
              <a:rPr lang="en-US" altLang="en-US" sz="1500" dirty="0">
                <a:solidFill>
                  <a:schemeClr val="bg1"/>
                </a:solidFill>
              </a:rPr>
              <a:t> ltd</a:t>
            </a:r>
          </a:p>
          <a:p>
            <a:r>
              <a:rPr lang="en-US" altLang="en-US" sz="1500" dirty="0">
                <a:solidFill>
                  <a:schemeClr val="bg1"/>
                </a:solidFill>
              </a:rPr>
              <a:t>Vibracoustic India Pvt Ltd</a:t>
            </a:r>
          </a:p>
          <a:p>
            <a:r>
              <a:rPr lang="en-US" altLang="en-US" sz="1500" dirty="0" err="1">
                <a:solidFill>
                  <a:schemeClr val="bg1"/>
                </a:solidFill>
              </a:rPr>
              <a:t>Machinoplast</a:t>
            </a:r>
            <a:r>
              <a:rPr lang="en-US" altLang="en-US" sz="1500" dirty="0">
                <a:solidFill>
                  <a:schemeClr val="bg1"/>
                </a:solidFill>
              </a:rPr>
              <a:t> Manesar</a:t>
            </a:r>
          </a:p>
          <a:p>
            <a:r>
              <a:rPr lang="en-US" altLang="en-US" sz="1500" dirty="0">
                <a:solidFill>
                  <a:schemeClr val="bg1"/>
                </a:solidFill>
              </a:rPr>
              <a:t>Bohra Rubber Ltd, Faridabad</a:t>
            </a:r>
          </a:p>
          <a:p>
            <a:r>
              <a:rPr lang="en-US" altLang="en-US" sz="1500" dirty="0" err="1">
                <a:solidFill>
                  <a:schemeClr val="bg1"/>
                </a:solidFill>
              </a:rPr>
              <a:t>Dellner</a:t>
            </a:r>
            <a:r>
              <a:rPr lang="en-US" altLang="en-US" sz="1500" dirty="0">
                <a:solidFill>
                  <a:schemeClr val="bg1"/>
                </a:solidFill>
              </a:rPr>
              <a:t> polymers, UK</a:t>
            </a:r>
          </a:p>
          <a:p>
            <a:r>
              <a:rPr lang="en-US" altLang="en-US" sz="1500" dirty="0" err="1">
                <a:solidFill>
                  <a:schemeClr val="bg1"/>
                </a:solidFill>
              </a:rPr>
              <a:t>Ferrabyrne</a:t>
            </a:r>
            <a:r>
              <a:rPr lang="en-US" altLang="en-US" sz="1500" dirty="0">
                <a:solidFill>
                  <a:schemeClr val="bg1"/>
                </a:solidFill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</a:rPr>
              <a:t>Autocomp</a:t>
            </a:r>
            <a:r>
              <a:rPr lang="en-US" altLang="en-US" sz="1500" dirty="0">
                <a:solidFill>
                  <a:schemeClr val="bg1"/>
                </a:solidFill>
              </a:rPr>
              <a:t>, UK</a:t>
            </a:r>
          </a:p>
          <a:p>
            <a:r>
              <a:rPr lang="en-US" altLang="en-US" sz="1500" dirty="0" err="1">
                <a:solidFill>
                  <a:schemeClr val="bg1"/>
                </a:solidFill>
              </a:rPr>
              <a:t>Vossloh</a:t>
            </a:r>
            <a:r>
              <a:rPr lang="en-US" altLang="en-US" sz="1500" dirty="0">
                <a:solidFill>
                  <a:schemeClr val="bg1"/>
                </a:solidFill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</a:rPr>
              <a:t>Cogiffer</a:t>
            </a:r>
            <a:r>
              <a:rPr lang="en-US" altLang="en-US" sz="1500" dirty="0">
                <a:solidFill>
                  <a:schemeClr val="bg1"/>
                </a:solidFill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</a:rPr>
              <a:t>Signalling</a:t>
            </a:r>
            <a:r>
              <a:rPr lang="en-US" altLang="en-US" sz="1500" dirty="0">
                <a:solidFill>
                  <a:schemeClr val="bg1"/>
                </a:solidFill>
              </a:rPr>
              <a:t> I Pvt Ltd</a:t>
            </a: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27652" name="Slide Number Placeholder 1">
            <a:extLst>
              <a:ext uri="{FF2B5EF4-FFF2-40B4-BE49-F238E27FC236}">
                <a16:creationId xmlns:a16="http://schemas.microsoft.com/office/drawing/2014/main" id="{90526455-73D2-48EB-A135-44A35344E9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5918112-B276-471C-B477-C04BFF0D25C5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9698803-7291-4931-BC5C-B53DF7D9F0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Contact details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9A8E738-1D58-438D-B0DD-C1E521C8C3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924800" cy="45720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Lalit Kumar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0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M/S KARTIK Tools and </a:t>
            </a:r>
            <a:r>
              <a:rPr lang="en-US" altLang="en-US" sz="24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Moulds</a:t>
            </a:r>
            <a:endParaRPr lang="en-US" altLang="en-US" sz="24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4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Plot No 174D, Anand Industrial Estate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0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Mohan Nagar, Ghaziabad (U.P)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 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Mobile: +91-9899292025,  8076470172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0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Email ID:  lalit.kartiktools@gmail.com;  lalit.kumar@rediffmail.com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0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GSTIN No:   09AINPK9856B1ZT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0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 dirty="0">
                <a:latin typeface="Calibri" panose="020F0502020204030204" pitchFamily="34" charset="0"/>
              </a:rPr>
              <a:t> 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dirty="0"/>
              <a:t> 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dirty="0"/>
              <a:t> </a:t>
            </a:r>
          </a:p>
          <a:p>
            <a:pPr eaLnBrk="1" hangingPunct="1">
              <a:lnSpc>
                <a:spcPct val="80000"/>
              </a:lnSpc>
            </a:pPr>
            <a:endParaRPr lang="en-US" altLang="en-US" sz="800" dirty="0"/>
          </a:p>
        </p:txBody>
      </p:sp>
      <p:sp>
        <p:nvSpPr>
          <p:cNvPr id="29700" name="Slide Number Placeholder 1">
            <a:extLst>
              <a:ext uri="{FF2B5EF4-FFF2-40B4-BE49-F238E27FC236}">
                <a16:creationId xmlns:a16="http://schemas.microsoft.com/office/drawing/2014/main" id="{BD907E1A-EE7A-4882-8261-31613F2A8B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3D376D0-B71C-4743-8A81-7EF0DC9E8DFA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52344</TotalTime>
  <Words>730</Words>
  <Application>Microsoft Office PowerPoint</Application>
  <PresentationFormat>On-screen Show (4:3)</PresentationFormat>
  <Paragraphs>161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Century Gothic</vt:lpstr>
      <vt:lpstr>Times New Roman</vt:lpstr>
      <vt:lpstr>Wingdings</vt:lpstr>
      <vt:lpstr>Mesh</vt:lpstr>
      <vt:lpstr> KARTIK TOols and Moulds</vt:lpstr>
      <vt:lpstr>    Infrastructure</vt:lpstr>
      <vt:lpstr>    Equipments </vt:lpstr>
      <vt:lpstr>ORGANISATION 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Products/Services</vt:lpstr>
      <vt:lpstr>Our Esteemed customers</vt:lpstr>
      <vt:lpstr>Contact details</vt:lpstr>
    </vt:vector>
  </TitlesOfParts>
  <Company>Trelleborg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Nishesh.Tripathi</dc:creator>
  <cp:lastModifiedBy>Lalit Kumar</cp:lastModifiedBy>
  <cp:revision>159</cp:revision>
  <dcterms:created xsi:type="dcterms:W3CDTF">2010-04-22T17:27:22Z</dcterms:created>
  <dcterms:modified xsi:type="dcterms:W3CDTF">2024-11-24T17:08:16Z</dcterms:modified>
</cp:coreProperties>
</file>